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4"/>
  </p:notesMasterIdLst>
  <p:sldIdLst>
    <p:sldId id="256" r:id="rId2"/>
    <p:sldId id="772" r:id="rId3"/>
    <p:sldId id="774" r:id="rId4"/>
    <p:sldId id="776" r:id="rId5"/>
    <p:sldId id="775" r:id="rId6"/>
    <p:sldId id="777" r:id="rId7"/>
    <p:sldId id="778" r:id="rId8"/>
    <p:sldId id="818" r:id="rId9"/>
    <p:sldId id="819" r:id="rId10"/>
    <p:sldId id="820" r:id="rId11"/>
    <p:sldId id="821" r:id="rId12"/>
    <p:sldId id="822" r:id="rId13"/>
    <p:sldId id="823" r:id="rId14"/>
    <p:sldId id="824" r:id="rId15"/>
    <p:sldId id="826" r:id="rId16"/>
    <p:sldId id="825" r:id="rId17"/>
    <p:sldId id="827" r:id="rId18"/>
    <p:sldId id="828" r:id="rId19"/>
    <p:sldId id="829" r:id="rId20"/>
    <p:sldId id="830" r:id="rId21"/>
    <p:sldId id="831" r:id="rId22"/>
    <p:sldId id="833" r:id="rId23"/>
    <p:sldId id="832" r:id="rId24"/>
    <p:sldId id="834" r:id="rId25"/>
    <p:sldId id="837" r:id="rId26"/>
    <p:sldId id="838" r:id="rId27"/>
    <p:sldId id="836" r:id="rId28"/>
    <p:sldId id="839" r:id="rId29"/>
    <p:sldId id="840" r:id="rId30"/>
    <p:sldId id="801" r:id="rId31"/>
    <p:sldId id="841" r:id="rId32"/>
    <p:sldId id="844" r:id="rId33"/>
    <p:sldId id="842" r:id="rId34"/>
    <p:sldId id="843" r:id="rId35"/>
    <p:sldId id="845" r:id="rId36"/>
    <p:sldId id="848" r:id="rId37"/>
    <p:sldId id="855" r:id="rId38"/>
    <p:sldId id="850" r:id="rId39"/>
    <p:sldId id="849" r:id="rId40"/>
    <p:sldId id="851" r:id="rId41"/>
    <p:sldId id="852" r:id="rId42"/>
    <p:sldId id="853" r:id="rId43"/>
    <p:sldId id="854" r:id="rId44"/>
    <p:sldId id="860" r:id="rId45"/>
    <p:sldId id="856" r:id="rId46"/>
    <p:sldId id="857" r:id="rId47"/>
    <p:sldId id="862" r:id="rId48"/>
    <p:sldId id="858" r:id="rId49"/>
    <p:sldId id="863" r:id="rId50"/>
    <p:sldId id="859" r:id="rId51"/>
    <p:sldId id="864" r:id="rId52"/>
    <p:sldId id="866" r:id="rId53"/>
    <p:sldId id="865" r:id="rId54"/>
    <p:sldId id="867" r:id="rId55"/>
    <p:sldId id="868" r:id="rId56"/>
    <p:sldId id="869" r:id="rId57"/>
    <p:sldId id="870" r:id="rId58"/>
    <p:sldId id="872" r:id="rId59"/>
    <p:sldId id="871" r:id="rId60"/>
    <p:sldId id="771" r:id="rId61"/>
    <p:sldId id="693" r:id="rId62"/>
    <p:sldId id="873" r:id="rId6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00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8" autoAdjust="0"/>
    <p:restoredTop sz="91079" autoAdjust="0"/>
  </p:normalViewPr>
  <p:slideViewPr>
    <p:cSldViewPr snapToGrid="0" snapToObjects="1">
      <p:cViewPr>
        <p:scale>
          <a:sx n="78" d="100"/>
          <a:sy n="78" d="100"/>
        </p:scale>
        <p:origin x="-1044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2/29/2016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2/29/2016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2/29/2016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2/29/2016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2/29/2016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2/29/2016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2/29/2016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2/29/2016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2/29/2016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2/29/2016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2/29/2016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2/29/2016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</a:t>
            </a:r>
            <a:r>
              <a:rPr lang="en-US" altLang="en-US" sz="4000" dirty="0" smtClean="0"/>
              <a:t>10 </a:t>
            </a:r>
            <a:r>
              <a:rPr lang="en-US" altLang="en-US" sz="4000" dirty="0" smtClean="0"/>
              <a:t>– Functions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</a:t>
            </a:r>
            <a:r>
              <a:rPr lang="en-US" dirty="0" smtClean="0">
                <a:ea typeface="+mn-ea"/>
              </a:rPr>
              <a:t>Gibson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Jeremy Dixon</a:t>
            </a:r>
            <a:endParaRPr lang="en-US" dirty="0" smtClean="0">
              <a:ea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71418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Based on concepts from: http://mcsp.wartburg.edu/zelle/python/ppics2/index.html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Function </a:t>
            </a:r>
            <a:r>
              <a:rPr lang="en-US" b="1" u="sng" dirty="0" smtClean="0"/>
              <a:t>definition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The part of the program that creates a function</a:t>
            </a:r>
          </a:p>
          <a:p>
            <a:pPr lvl="1"/>
            <a:r>
              <a:rPr lang="en-US" dirty="0" smtClean="0"/>
              <a:t>For example: “</a:t>
            </a:r>
            <a:r>
              <a:rPr lang="en-US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r>
              <a:rPr lang="en-US" dirty="0"/>
              <a:t>”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r>
              <a:rPr lang="en-US" dirty="0" smtClean="0"/>
              <a:t>Function </a:t>
            </a:r>
            <a:r>
              <a:rPr lang="en-US" b="1" u="sng" dirty="0" smtClean="0"/>
              <a:t>call</a:t>
            </a:r>
            <a:r>
              <a:rPr lang="en-US" dirty="0" smtClean="0"/>
              <a:t> (or function invocation):</a:t>
            </a:r>
          </a:p>
          <a:p>
            <a:pPr lvl="1"/>
            <a:r>
              <a:rPr lang="en-US" dirty="0" smtClean="0"/>
              <a:t>When the function is used in a program</a:t>
            </a:r>
          </a:p>
          <a:p>
            <a:pPr lvl="1"/>
            <a:r>
              <a:rPr lang="en-US" dirty="0" smtClean="0"/>
              <a:t>For example: “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” or “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 smtClean="0"/>
              <a:t>”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5378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Example Function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86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“Happy Birthday”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Happy Birthday </a:t>
            </a:r>
            <a:r>
              <a:rPr lang="en-US" dirty="0" smtClean="0"/>
              <a:t>lyrics…</a:t>
            </a:r>
          </a:p>
          <a:p>
            <a:pPr marL="457200" indent="0"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birthday, dear Fred..."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dirty="0" smtClean="0"/>
              <a:t>Gives </a:t>
            </a:r>
            <a:r>
              <a:rPr lang="en-US" dirty="0"/>
              <a:t>us </a:t>
            </a:r>
            <a:r>
              <a:rPr lang="en-US" dirty="0" smtClean="0"/>
              <a:t>this…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birthday.py</a:t>
            </a:r>
            <a:b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birthday to you!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Fred...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268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Simplifying with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64881" cy="4156799"/>
          </a:xfrm>
        </p:spPr>
        <p:txBody>
          <a:bodyPr/>
          <a:lstStyle/>
          <a:p>
            <a:r>
              <a:rPr lang="en-US" dirty="0" smtClean="0"/>
              <a:t>A lot of this code is repeated (duplicate code)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/>
              <a:t>can </a:t>
            </a:r>
            <a:r>
              <a:rPr lang="en-US" b="1" i="1" dirty="0"/>
              <a:t>define</a:t>
            </a:r>
            <a:r>
              <a:rPr lang="en-US" i="1" dirty="0"/>
              <a:t> </a:t>
            </a:r>
            <a:r>
              <a:rPr lang="en-US" dirty="0"/>
              <a:t>a function to print out </a:t>
            </a:r>
            <a:r>
              <a:rPr lang="en-US" dirty="0" smtClean="0"/>
              <a:t>that line</a:t>
            </a:r>
            <a:endParaRPr lang="en-US" dirty="0"/>
          </a:p>
          <a:p>
            <a:pPr marL="457200" lvl="1" indent="0">
              <a:buNone/>
            </a:pPr>
            <a:r>
              <a:rPr lang="en-US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We can update our program to use this function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437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741" y="826364"/>
            <a:ext cx="8538519" cy="1143000"/>
          </a:xfrm>
        </p:spPr>
        <p:txBody>
          <a:bodyPr/>
          <a:lstStyle/>
          <a:p>
            <a:r>
              <a:rPr lang="en-US" dirty="0" smtClean="0"/>
              <a:t>Updated “Happy Birthday”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updated program:</a:t>
            </a:r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b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b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Fred..."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1268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Simplifying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38520" cy="4156799"/>
          </a:xfrm>
        </p:spPr>
        <p:txBody>
          <a:bodyPr/>
          <a:lstStyle/>
          <a:p>
            <a:r>
              <a:rPr lang="en-US" dirty="0" smtClean="0"/>
              <a:t>Even this version is a bit repetitive</a:t>
            </a:r>
          </a:p>
          <a:p>
            <a:r>
              <a:rPr lang="en-US" dirty="0" smtClean="0"/>
              <a:t>We could write a separate function that sings </a:t>
            </a:r>
            <a:br>
              <a:rPr lang="en-US" dirty="0" smtClean="0"/>
            </a:br>
            <a:r>
              <a:rPr lang="en-US" dirty="0" smtClean="0"/>
              <a:t>“Happy Birthday” to Fred, and call it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457200" indent="0">
              <a:buNone/>
            </a:pPr>
            <a:endParaRPr lang="en-US" altLang="en-US" sz="2000" b="1" dirty="0" smtClean="0">
              <a:latin typeface="Courier New" panose="02070309020205020404" pitchFamily="49" charset="0"/>
            </a:endParaRPr>
          </a:p>
          <a:p>
            <a:pPr marL="457200" indent="0">
              <a:buNone/>
            </a:pPr>
            <a:r>
              <a:rPr lang="en-US" alt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000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singFred</a:t>
            </a:r>
            <a:r>
              <a:rPr lang="en-US" altLang="en-US" sz="2000" b="1" dirty="0">
                <a:latin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</a:rPr>
              <a:t>  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</a:rPr>
              <a:t>  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</a:rPr>
              <a:t>  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000" b="1" dirty="0">
                <a:latin typeface="Courier New" panose="02070309020205020404" pitchFamily="49" charset="0"/>
              </a:rPr>
              <a:t>(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"Happy birthday, dear Fred..."</a:t>
            </a:r>
            <a:r>
              <a:rPr lang="en-US" altLang="en-US" sz="2000" b="1" dirty="0">
                <a:latin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altLang="en-US" sz="2000" b="1" dirty="0">
                <a:latin typeface="Courier New" panose="02070309020205020404" pitchFamily="49" charset="0"/>
              </a:rPr>
              <a:t>   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sz="2000" b="1" dirty="0">
                <a:solidFill>
                  <a:srgbClr val="C00000"/>
                </a:solidFill>
                <a:latin typeface="Courier New" panose="02070309020205020404" pitchFamily="49" charset="0"/>
              </a:rPr>
              <a:t>happy</a:t>
            </a:r>
            <a:r>
              <a:rPr lang="en-US" altLang="en-US" sz="2000" b="1" dirty="0">
                <a:latin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6532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Updated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new updated program:</a:t>
            </a:r>
          </a:p>
          <a:p>
            <a:pPr marL="457200" lvl="1" indent="0"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singFred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Fred..."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singFred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sing Happy Birthday to Fred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2598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Updated Program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birthday.py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Fred...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871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Someone Else’s Birthday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28304" cy="4156799"/>
          </a:xfrm>
        </p:spPr>
        <p:txBody>
          <a:bodyPr/>
          <a:lstStyle/>
          <a:p>
            <a:r>
              <a:rPr lang="en-US" dirty="0"/>
              <a:t>Creating this function saved us a lot of typing!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</a:t>
            </a:r>
            <a:r>
              <a:rPr lang="en-US" dirty="0"/>
              <a:t>if it’s Lucy’s </a:t>
            </a:r>
            <a:r>
              <a:rPr lang="en-US" dirty="0" smtClean="0"/>
              <a:t>birthday?</a:t>
            </a:r>
          </a:p>
          <a:p>
            <a:pPr lvl="1"/>
            <a:r>
              <a:rPr lang="en-US" sz="3000" dirty="0" smtClean="0"/>
              <a:t>We </a:t>
            </a:r>
            <a:r>
              <a:rPr lang="en-US" sz="3000" dirty="0"/>
              <a:t>could write a new </a:t>
            </a:r>
            <a:r>
              <a:rPr lang="en-US" sz="3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singLucy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3000" dirty="0" smtClean="0"/>
              <a:t> </a:t>
            </a:r>
            <a:r>
              <a:rPr lang="en-US" sz="3000" dirty="0"/>
              <a:t>function</a:t>
            </a:r>
            <a:r>
              <a:rPr lang="en-US" sz="3000" dirty="0" smtClean="0"/>
              <a:t>!</a:t>
            </a:r>
          </a:p>
          <a:p>
            <a:pPr lvl="3"/>
            <a:endParaRPr lang="en-US" dirty="0" smtClean="0"/>
          </a:p>
          <a:p>
            <a:pPr marL="457200" indent="0">
              <a:buNone/>
            </a:pPr>
            <a:r>
              <a:rPr lang="en-US" sz="24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singLucy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Lucy..."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0052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“Happy Birthday”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 to you!"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singFred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Fred..."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singLucy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 Lucy..."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singFred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sing Happy Birthday to Fred</a:t>
            </a:r>
            <a:endParaRPr lang="en-US" sz="16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   </a:t>
            </a: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empty line between the two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singLucy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sing Happy Birthday to 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Lucy</a:t>
            </a:r>
            <a:endParaRPr lang="en-US" sz="16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461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Using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sz="3600" dirty="0" smtClean="0"/>
              <a:t>loops</a:t>
            </a:r>
          </a:p>
          <a:p>
            <a:pPr lvl="1"/>
            <a:r>
              <a:rPr lang="en-US" sz="3200" dirty="0" smtClean="0"/>
              <a:t>Syntax of a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sz="3200" dirty="0" smtClean="0"/>
              <a:t>loop</a:t>
            </a:r>
          </a:p>
          <a:p>
            <a:pPr lvl="1"/>
            <a:r>
              <a:rPr lang="en-US" sz="3200" dirty="0" smtClean="0"/>
              <a:t>Interactive loops</a:t>
            </a:r>
          </a:p>
          <a:p>
            <a:r>
              <a:rPr lang="en-US" sz="3600" dirty="0" smtClean="0"/>
              <a:t>Mutating a list</a:t>
            </a:r>
          </a:p>
          <a:p>
            <a:pPr lvl="1"/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append()</a:t>
            </a:r>
          </a:p>
          <a:p>
            <a:pPr lvl="1"/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remove()</a:t>
            </a:r>
          </a:p>
          <a:p>
            <a:r>
              <a:rPr lang="en-US" dirty="0" smtClean="0"/>
              <a:t>Nested loops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2054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Updated Program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birthday2.py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Fred...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Lucy...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827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Birthdays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</a:t>
            </a:r>
            <a:r>
              <a:rPr lang="en-US" dirty="0" smtClean="0"/>
              <a:t>much easier to read and use!</a:t>
            </a:r>
          </a:p>
          <a:p>
            <a:r>
              <a:rPr lang="en-US" dirty="0" smtClean="0"/>
              <a:t>But… there’s still a </a:t>
            </a:r>
            <a:r>
              <a:rPr lang="en-US" u="sng" dirty="0" smtClean="0"/>
              <a:t>lot</a:t>
            </a:r>
            <a:r>
              <a:rPr lang="en-US" dirty="0" smtClean="0"/>
              <a:t> of code duplication</a:t>
            </a:r>
          </a:p>
          <a:p>
            <a:pPr lvl="3"/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only difference between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singFred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singLucy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</a:t>
            </a:r>
            <a:r>
              <a:rPr lang="en-US" dirty="0"/>
              <a:t>is </a:t>
            </a:r>
            <a:r>
              <a:rPr lang="en-US" dirty="0" smtClean="0"/>
              <a:t>...</a:t>
            </a:r>
          </a:p>
          <a:p>
            <a:pPr lvl="1"/>
            <a:r>
              <a:rPr lang="en-US" sz="3200" dirty="0" smtClean="0"/>
              <a:t>the </a:t>
            </a:r>
            <a:r>
              <a:rPr lang="en-US" sz="3200" dirty="0"/>
              <a:t>name in the third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sz="3200" dirty="0" smtClean="0"/>
              <a:t> statement</a:t>
            </a:r>
            <a:endParaRPr lang="en-US" sz="3200" dirty="0"/>
          </a:p>
          <a:p>
            <a:r>
              <a:rPr lang="en-US" dirty="0" smtClean="0"/>
              <a:t>We could combine these two functions by using something called a </a:t>
            </a:r>
            <a:r>
              <a:rPr lang="en-US" i="1" dirty="0" smtClean="0"/>
              <a:t>parameter</a:t>
            </a:r>
            <a:endParaRPr lang="en-US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8089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Function Parameters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60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Parameter?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parameter is a variable that is initialized when we call a function</a:t>
            </a:r>
          </a:p>
          <a:p>
            <a:r>
              <a:rPr lang="en-US" dirty="0" smtClean="0"/>
              <a:t>We can create a generic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function that takes in a person’s name as a parameter</a:t>
            </a:r>
          </a:p>
          <a:p>
            <a:pPr marL="457200" lvl="1" indent="0">
              <a:buNone/>
            </a:pPr>
            <a:endParaRPr lang="en-US" altLang="en-US" sz="2000" b="1" dirty="0" smtClean="0">
              <a:latin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altLang="en-US" sz="2000" b="1" dirty="0" err="1" smtClean="0">
                <a:latin typeface="Courier New" panose="02070309020205020404" pitchFamily="49" charset="0"/>
              </a:rPr>
              <a:t>def</a:t>
            </a:r>
            <a:r>
              <a:rPr lang="en-US" altLang="en-US" sz="2000" b="1" dirty="0" smtClean="0">
                <a:latin typeface="Courier New" panose="02070309020205020404" pitchFamily="49" charset="0"/>
              </a:rPr>
              <a:t> </a:t>
            </a:r>
            <a:r>
              <a:rPr lang="en-US" altLang="en-US" sz="2000" b="1" dirty="0">
                <a:latin typeface="Courier New" panose="02070309020205020404" pitchFamily="49" charset="0"/>
              </a:rPr>
              <a:t>sing(person):</a:t>
            </a:r>
            <a:br>
              <a:rPr lang="en-US" altLang="en-US" sz="2000" b="1" dirty="0">
                <a:latin typeface="Courier New" panose="02070309020205020404" pitchFamily="49" charset="0"/>
              </a:rPr>
            </a:br>
            <a:r>
              <a:rPr lang="en-US" altLang="en-US" sz="2000" b="1" dirty="0">
                <a:latin typeface="Courier New" panose="02070309020205020404" pitchFamily="49" charset="0"/>
              </a:rPr>
              <a:t>    happy()</a:t>
            </a:r>
            <a:br>
              <a:rPr lang="en-US" altLang="en-US" sz="2000" b="1" dirty="0">
                <a:latin typeface="Courier New" panose="02070309020205020404" pitchFamily="49" charset="0"/>
              </a:rPr>
            </a:br>
            <a:r>
              <a:rPr lang="en-US" altLang="en-US" sz="2000" b="1" dirty="0">
                <a:latin typeface="Courier New" panose="02070309020205020404" pitchFamily="49" charset="0"/>
              </a:rPr>
              <a:t>    happy()</a:t>
            </a:r>
            <a:br>
              <a:rPr lang="en-US" altLang="en-US" sz="2000" b="1" dirty="0">
                <a:latin typeface="Courier New" panose="02070309020205020404" pitchFamily="49" charset="0"/>
              </a:rPr>
            </a:br>
            <a:r>
              <a:rPr lang="en-US" altLang="en-US" sz="2000" b="1" dirty="0">
                <a:latin typeface="Courier New" panose="02070309020205020404" pitchFamily="49" charset="0"/>
              </a:rPr>
              <a:t>    print(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"Happy birthday, dear"</a:t>
            </a:r>
            <a:r>
              <a:rPr lang="en-US" altLang="en-US" sz="2000" b="1" dirty="0">
                <a:latin typeface="Courier New" panose="02070309020205020404" pitchFamily="49" charset="0"/>
              </a:rPr>
              <a:t>, person + 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"..."</a:t>
            </a:r>
            <a:r>
              <a:rPr lang="en-US" altLang="en-US" sz="2000" b="1" dirty="0">
                <a:latin typeface="Courier New" panose="02070309020205020404" pitchFamily="49" charset="0"/>
              </a:rPr>
              <a:t>)</a:t>
            </a:r>
            <a:br>
              <a:rPr lang="en-US" altLang="en-US" sz="2000" b="1" dirty="0">
                <a:latin typeface="Courier New" panose="02070309020205020404" pitchFamily="49" charset="0"/>
              </a:rPr>
            </a:br>
            <a:r>
              <a:rPr lang="en-US" altLang="en-US" sz="2000" b="1" dirty="0">
                <a:latin typeface="Courier New" panose="02070309020205020404" pitchFamily="49" charset="0"/>
              </a:rPr>
              <a:t>    happy()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041557" y="4847794"/>
            <a:ext cx="1655805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parameter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212757" y="4794422"/>
            <a:ext cx="1828800" cy="284205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0762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“Happy Birthday” with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happy():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print("Happy birthday to you!")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sing(person):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000" b="1" dirty="0">
                <a:latin typeface="Courier New" panose="02070309020205020404" pitchFamily="49" charset="0"/>
              </a:rPr>
              <a:t>print(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"Happy birthday, dear"</a:t>
            </a:r>
            <a:r>
              <a:rPr lang="en-US" altLang="en-US" sz="2000" b="1" dirty="0">
                <a:latin typeface="Courier New" panose="02070309020205020404" pitchFamily="49" charset="0"/>
              </a:rPr>
              <a:t>, person + 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"..."</a:t>
            </a:r>
            <a:r>
              <a:rPr lang="en-US" altLang="en-US" sz="2000" b="1" dirty="0">
                <a:latin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sing("Fred")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sing("Lucy")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813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“Happy Birthday” with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happy():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print("Happy birthday to you!")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sing(person):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2000" b="1" dirty="0">
                <a:latin typeface="Courier New" panose="02070309020205020404" pitchFamily="49" charset="0"/>
              </a:rPr>
              <a:t>print(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"Happy birthday, dear"</a:t>
            </a:r>
            <a:r>
              <a:rPr lang="en-US" altLang="en-US" sz="2000" b="1" dirty="0">
                <a:latin typeface="Courier New" panose="02070309020205020404" pitchFamily="49" charset="0"/>
              </a:rPr>
              <a:t>, person + </a:t>
            </a:r>
            <a:r>
              <a:rPr lang="en-US" altLang="en-US" sz="2000" b="1" dirty="0">
                <a:solidFill>
                  <a:srgbClr val="008000"/>
                </a:solidFill>
                <a:latin typeface="Courier New" panose="02070309020205020404" pitchFamily="49" charset="0"/>
              </a:rPr>
              <a:t>"..."</a:t>
            </a:r>
            <a:r>
              <a:rPr lang="en-US" altLang="en-US" sz="2000" b="1" dirty="0">
                <a:latin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sing("Fred")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sing("Lucy")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505200" y="2673005"/>
            <a:ext cx="280910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parameter passed in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590800" y="2730843"/>
            <a:ext cx="914400" cy="172995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55940" y="2673005"/>
            <a:ext cx="169699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parameter being used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6190735" y="3249827"/>
            <a:ext cx="665205" cy="59312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909751" y="4983718"/>
            <a:ext cx="379352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 call with parameter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3048000" y="5214551"/>
            <a:ext cx="1861751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893276" y="5638971"/>
            <a:ext cx="379352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 call with parameter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3031525" y="5869804"/>
            <a:ext cx="1861751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2714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7" grpId="0" animBg="1"/>
      <p:bldP spid="2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Updated Program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birthday3.py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Fred...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Lucy...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389605" y="3525621"/>
            <a:ext cx="234572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This looks the same as before!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82963" y="4356618"/>
            <a:ext cx="3027405" cy="193899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That’s fine!  We wanted to make our code easier to read and use, not change the way it works.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407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Prompt for Name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would we update the code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to ask the user for the name of the person?</a:t>
            </a:r>
          </a:p>
          <a:p>
            <a:pPr lvl="1"/>
            <a:r>
              <a:rPr lang="en-US" dirty="0" smtClean="0"/>
              <a:t>Current code looks like this: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"Fred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979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Solution: Prompt for Name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How would we update the code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to ask the user for the name of the person?</a:t>
            </a:r>
          </a:p>
          <a:p>
            <a:pPr lvl="1"/>
            <a:r>
              <a:rPr lang="en-US" dirty="0" smtClean="0"/>
              <a:t>Updated code looks like this: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birthdayName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input(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"Whose birthday? 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sing(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birthdayName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150973" y="5525353"/>
            <a:ext cx="511569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Nothing else needs to change – and the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function stays the same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03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birthday4.py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Whose birthday? </a:t>
            </a:r>
            <a:r>
              <a:rPr lang="en-US" sz="24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UMBC</a:t>
            </a:r>
            <a:endParaRPr lang="en-US" sz="2400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birthday to you!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UMBC...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bash-4.1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$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908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 smtClean="0"/>
              <a:t>To learn why you would want to divide your code into smaller, more specific pieces (functions!)</a:t>
            </a:r>
            <a:endParaRPr lang="en-US" dirty="0"/>
          </a:p>
          <a:p>
            <a:r>
              <a:rPr lang="en-US" dirty="0" smtClean="0"/>
              <a:t>To </a:t>
            </a:r>
            <a:r>
              <a:rPr lang="en-US" dirty="0"/>
              <a:t>be able to define new functions in </a:t>
            </a:r>
            <a:r>
              <a:rPr lang="en-US" dirty="0" smtClean="0"/>
              <a:t>Python</a:t>
            </a:r>
            <a:endParaRPr lang="en-US" dirty="0"/>
          </a:p>
          <a:p>
            <a:r>
              <a:rPr lang="en-US" dirty="0"/>
              <a:t>To understand the details of function calls and parameter passing in </a:t>
            </a:r>
            <a:r>
              <a:rPr lang="en-US" dirty="0" smtClean="0"/>
              <a:t>Python</a:t>
            </a:r>
            <a:endParaRPr lang="en-US" dirty="0"/>
          </a:p>
          <a:p>
            <a:r>
              <a:rPr lang="en-US" dirty="0"/>
              <a:t>To </a:t>
            </a:r>
            <a:r>
              <a:rPr lang="en-US" dirty="0" smtClean="0"/>
              <a:t>use </a:t>
            </a:r>
            <a:r>
              <a:rPr lang="en-US" dirty="0"/>
              <a:t>functions to reduce code duplication and increase program </a:t>
            </a:r>
            <a:r>
              <a:rPr lang="en-US" dirty="0" smtClean="0"/>
              <a:t>modularity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6501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How Parameters Work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29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 and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function is its own little </a:t>
            </a:r>
            <a:r>
              <a:rPr lang="en-US" dirty="0" smtClean="0"/>
              <a:t>subprogram</a:t>
            </a:r>
          </a:p>
          <a:p>
            <a:pPr lvl="1"/>
            <a:r>
              <a:rPr lang="en-US" sz="3200" dirty="0" smtClean="0"/>
              <a:t>Variables used inside of a function </a:t>
            </a:r>
            <a:br>
              <a:rPr lang="en-US" sz="3200" dirty="0" smtClean="0"/>
            </a:br>
            <a:r>
              <a:rPr lang="en-US" sz="3200" dirty="0" smtClean="0"/>
              <a:t>are </a:t>
            </a:r>
            <a:r>
              <a:rPr lang="en-US" sz="3200" b="1" i="1" dirty="0" smtClean="0"/>
              <a:t>local</a:t>
            </a:r>
            <a:r>
              <a:rPr lang="en-US" sz="3200" dirty="0" smtClean="0"/>
              <a:t> to that function</a:t>
            </a:r>
          </a:p>
          <a:p>
            <a:pPr lvl="1"/>
            <a:r>
              <a:rPr lang="en-US" sz="3200" dirty="0" smtClean="0"/>
              <a:t>Even if they have the same name as variables that appear outside that function</a:t>
            </a:r>
            <a:endParaRPr lang="en-US" sz="3200" dirty="0"/>
          </a:p>
          <a:p>
            <a:r>
              <a:rPr lang="en-US" dirty="0" smtClean="0"/>
              <a:t>The </a:t>
            </a:r>
            <a:r>
              <a:rPr lang="en-US" b="1" u="sng" dirty="0" smtClean="0"/>
              <a:t>only</a:t>
            </a:r>
            <a:r>
              <a:rPr lang="en-US" dirty="0" smtClean="0"/>
              <a:t> way for a function to see a variable from outside itself is for that variable to be passed as a </a:t>
            </a:r>
            <a:r>
              <a:rPr lang="en-US" b="1" i="1" dirty="0" smtClean="0"/>
              <a:t>parameter</a:t>
            </a:r>
            <a:endParaRPr lang="en-US" b="1" i="1" u="sng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7870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Syntax with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function definition looks like this: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fnxName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formalParameters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body of the function</a:t>
            </a:r>
            <a:endParaRPr lang="en-US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084602" y="2612847"/>
            <a:ext cx="406681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 name: follows same syntax rules as variable names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428986" y="3443844"/>
            <a:ext cx="0" cy="72118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263242" y="3388937"/>
            <a:ext cx="442355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(no special characters, can’t start with a number, no keywords, etc.)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28986" y="5360755"/>
            <a:ext cx="434984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formal parameters that the function takes in – </a:t>
            </a:r>
            <a:r>
              <a:rPr lang="en-US" sz="2400" b="1" dirty="0" smtClean="0">
                <a:latin typeface="+mj-lt"/>
                <a:cs typeface="Courier New" panose="02070309020205020404" pitchFamily="49" charset="0"/>
              </a:rPr>
              <a:t>can be empty!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6634083" y="4639569"/>
            <a:ext cx="0" cy="72118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1624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Formal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i="1" dirty="0" smtClean="0"/>
              <a:t>formal parameters</a:t>
            </a:r>
            <a:r>
              <a:rPr lang="en-US" dirty="0" smtClean="0"/>
              <a:t>, like all variables used in the function, are </a:t>
            </a:r>
            <a:r>
              <a:rPr lang="en-US" b="1" u="sng" dirty="0" smtClean="0"/>
              <a:t>only</a:t>
            </a:r>
            <a:r>
              <a:rPr lang="en-US" dirty="0" smtClean="0"/>
              <a:t> accessible in the body of the function</a:t>
            </a:r>
          </a:p>
          <a:p>
            <a:pPr lvl="3"/>
            <a:endParaRPr lang="en-US" dirty="0"/>
          </a:p>
          <a:p>
            <a:r>
              <a:rPr lang="en-US" dirty="0" smtClean="0"/>
              <a:t>Variables with identical names elsewhere in the program are distinct from those inside the function body</a:t>
            </a:r>
          </a:p>
          <a:p>
            <a:pPr lvl="1"/>
            <a:r>
              <a:rPr lang="en-US" sz="3200" dirty="0" smtClean="0"/>
              <a:t>We often call this the “</a:t>
            </a:r>
            <a:r>
              <a:rPr lang="en-US" sz="3200" i="1" dirty="0" smtClean="0"/>
              <a:t>scope</a:t>
            </a:r>
            <a:r>
              <a:rPr lang="en-US" sz="3200" dirty="0" smtClean="0"/>
              <a:t>” of a variable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5029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78042" cy="4156799"/>
          </a:xfrm>
        </p:spPr>
        <p:txBody>
          <a:bodyPr/>
          <a:lstStyle/>
          <a:p>
            <a:r>
              <a:rPr lang="en-US" dirty="0" smtClean="0"/>
              <a:t>This is our president, Freeman A. Hrabowski III</a:t>
            </a:r>
          </a:p>
          <a:p>
            <a:pPr lvl="1"/>
            <a:r>
              <a:rPr lang="en-US" dirty="0" smtClean="0"/>
              <a:t>According </a:t>
            </a:r>
            <a:r>
              <a:rPr lang="en-US" dirty="0"/>
              <a:t>to Wikipedia, he is a “a prominent American educator, advocate, and </a:t>
            </a:r>
            <a:r>
              <a:rPr lang="en-US" dirty="0" smtClean="0"/>
              <a:t>mathematician” and has been the President of UMBC since 1992</a:t>
            </a:r>
          </a:p>
          <a:p>
            <a:pPr lvl="1"/>
            <a:r>
              <a:rPr lang="en-US" dirty="0" smtClean="0"/>
              <a:t>He will also take you </a:t>
            </a:r>
            <a:br>
              <a:rPr lang="en-US" dirty="0" smtClean="0"/>
            </a:br>
            <a:r>
              <a:rPr lang="en-US" dirty="0" smtClean="0"/>
              <a:t>up to the roof of the</a:t>
            </a:r>
            <a:br>
              <a:rPr lang="en-US" dirty="0" smtClean="0"/>
            </a:br>
            <a:r>
              <a:rPr lang="en-US" dirty="0" smtClean="0"/>
              <a:t>Admin building to </a:t>
            </a:r>
            <a:br>
              <a:rPr lang="en-US" dirty="0" smtClean="0"/>
            </a:br>
            <a:r>
              <a:rPr lang="en-US" dirty="0" smtClean="0"/>
              <a:t>show off the campus</a:t>
            </a:r>
            <a:br>
              <a:rPr lang="en-US" dirty="0" smtClean="0"/>
            </a:br>
            <a:r>
              <a:rPr lang="en-US" dirty="0" smtClean="0"/>
              <a:t>(it’s super cool)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034" y="4025963"/>
            <a:ext cx="4284766" cy="2280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160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my (fictional) dog, a Chesapeake Bay Retriever also named Hrabowski</a:t>
            </a:r>
          </a:p>
          <a:p>
            <a:pPr lvl="1"/>
            <a:r>
              <a:rPr lang="en-US" sz="3200" dirty="0" smtClean="0"/>
              <a:t>He is super cute, knows tons </a:t>
            </a:r>
            <a:br>
              <a:rPr lang="en-US" sz="3200" dirty="0" smtClean="0"/>
            </a:br>
            <a:r>
              <a:rPr lang="en-US" sz="3200" dirty="0" smtClean="0"/>
              <a:t>of tricks, and likes to beg for </a:t>
            </a:r>
            <a:br>
              <a:rPr lang="en-US" sz="3200" dirty="0" smtClean="0"/>
            </a:br>
            <a:r>
              <a:rPr lang="en-US" sz="3200" dirty="0" smtClean="0"/>
              <a:t>scraps from the dinner table</a:t>
            </a:r>
          </a:p>
          <a:p>
            <a:pPr lvl="1"/>
            <a:r>
              <a:rPr lang="en-US" sz="3200" dirty="0" smtClean="0"/>
              <a:t>He also loves to spin in circles</a:t>
            </a:r>
            <a:br>
              <a:rPr lang="en-US" sz="3200" dirty="0" smtClean="0"/>
            </a:br>
            <a:r>
              <a:rPr lang="en-US" sz="3200" dirty="0" smtClean="0"/>
              <a:t>while chasing his tail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02" y="2568864"/>
            <a:ext cx="2247900" cy="33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688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have two very different things, both of which are called Hrabowski:</a:t>
            </a:r>
          </a:p>
          <a:p>
            <a:pPr lvl="1"/>
            <a:r>
              <a:rPr lang="en-US" dirty="0" smtClean="0"/>
              <a:t>UMBC’s President Hrabowski</a:t>
            </a:r>
          </a:p>
          <a:p>
            <a:pPr lvl="1"/>
            <a:r>
              <a:rPr lang="en-US" dirty="0" smtClean="0"/>
              <a:t>My (fictional) dog Hrabowski</a:t>
            </a:r>
          </a:p>
          <a:p>
            <a:r>
              <a:rPr lang="en-US" dirty="0" smtClean="0"/>
              <a:t>If you go outside this classroom and tell someone “Hrabowski loves to chase his tail, it’s super cute” they will be </a:t>
            </a:r>
            <a:r>
              <a:rPr lang="en-US" u="sng" dirty="0" smtClean="0"/>
              <a:t>very</a:t>
            </a:r>
            <a:r>
              <a:rPr lang="en-US" dirty="0" smtClean="0"/>
              <a:t> confused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1874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18576" cy="4156799"/>
          </a:xfrm>
        </p:spPr>
        <p:txBody>
          <a:bodyPr/>
          <a:lstStyle/>
          <a:p>
            <a:r>
              <a:rPr lang="en-US" dirty="0" smtClean="0"/>
              <a:t>In </a:t>
            </a:r>
            <a:r>
              <a:rPr lang="en-US" dirty="0"/>
              <a:t>the same way, a variable called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person</a:t>
            </a:r>
            <a:r>
              <a:rPr lang="en-US" dirty="0"/>
              <a:t> inside a function like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/>
              <a:t> is a completely </a:t>
            </a:r>
            <a:r>
              <a:rPr lang="en-US" u="sng" dirty="0"/>
              <a:t>different</a:t>
            </a:r>
            <a:r>
              <a:rPr lang="en-US" dirty="0"/>
              <a:t> </a:t>
            </a:r>
            <a:r>
              <a:rPr lang="en-US" dirty="0" smtClean="0"/>
              <a:t>variable </a:t>
            </a:r>
            <a:r>
              <a:rPr lang="en-US" dirty="0"/>
              <a:t>from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person</a:t>
            </a:r>
            <a:r>
              <a:rPr lang="en-US" dirty="0"/>
              <a:t>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function has one idea of what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person</a:t>
            </a:r>
            <a:r>
              <a:rPr lang="en-US" dirty="0" smtClean="0"/>
              <a:t> variable is, and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has another</a:t>
            </a:r>
          </a:p>
          <a:p>
            <a:r>
              <a:rPr lang="en-US" dirty="0" smtClean="0"/>
              <a:t>It depends on the context, or “scope” we are 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2318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592836" y="2130425"/>
            <a:ext cx="7958328" cy="1470025"/>
          </a:xfrm>
        </p:spPr>
        <p:txBody>
          <a:bodyPr/>
          <a:lstStyle/>
          <a:p>
            <a:r>
              <a:rPr lang="en-US" dirty="0" smtClean="0"/>
              <a:t>Calling Functions with Parameters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52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Calling with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order to call a function with parameters, use its name followed by a list of variables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myFunction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("my string", 17)</a:t>
            </a:r>
          </a:p>
          <a:p>
            <a:pPr lvl="3"/>
            <a:endParaRPr lang="en-US" dirty="0"/>
          </a:p>
          <a:p>
            <a:r>
              <a:rPr lang="en-US" dirty="0" smtClean="0"/>
              <a:t>These variables are the </a:t>
            </a:r>
            <a:r>
              <a:rPr lang="en-US" i="1" dirty="0" smtClean="0"/>
              <a:t>actual parameters</a:t>
            </a:r>
            <a:r>
              <a:rPr lang="en-US" dirty="0" smtClean="0"/>
              <a:t>, or </a:t>
            </a:r>
            <a:r>
              <a:rPr lang="en-US" i="1" dirty="0" smtClean="0"/>
              <a:t>arguments</a:t>
            </a:r>
            <a:r>
              <a:rPr lang="en-US" dirty="0" smtClean="0"/>
              <a:t>, that are passed to the function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340864" y="2938272"/>
            <a:ext cx="0" cy="50557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4669536" y="2938272"/>
            <a:ext cx="914400" cy="50557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621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Structures (Review)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 smtClean="0"/>
              <a:t>A program can proceed:</a:t>
            </a:r>
            <a:endParaRPr lang="en-US" dirty="0"/>
          </a:p>
          <a:p>
            <a:pPr lvl="1"/>
            <a:r>
              <a:rPr lang="en-US" sz="3200" dirty="0" smtClean="0"/>
              <a:t>In sequence</a:t>
            </a:r>
            <a:endParaRPr lang="en-US" sz="3200" dirty="0"/>
          </a:p>
          <a:p>
            <a:pPr lvl="1"/>
            <a:r>
              <a:rPr lang="en-US" sz="3200" dirty="0" smtClean="0"/>
              <a:t>Selectively (branching): make a choice</a:t>
            </a:r>
          </a:p>
          <a:p>
            <a:pPr lvl="1"/>
            <a:r>
              <a:rPr lang="en-US" sz="3200" dirty="0" smtClean="0"/>
              <a:t>Repetitively (iteratively): looping</a:t>
            </a:r>
          </a:p>
          <a:p>
            <a:pPr lvl="1"/>
            <a:r>
              <a:rPr lang="en-US" sz="3200" dirty="0" smtClean="0"/>
              <a:t>By calling a function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374292" y="4836851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focus of today’s lecture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239252" y="4376220"/>
            <a:ext cx="3468672" cy="460631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618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Python and Function Calls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Python comes to a function call, it initiates a four-step </a:t>
            </a:r>
            <a:r>
              <a:rPr lang="en-US" dirty="0" smtClean="0"/>
              <a:t>process: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600" dirty="0" smtClean="0"/>
              <a:t>The calling </a:t>
            </a:r>
            <a:r>
              <a:rPr lang="en-US" sz="2600" dirty="0"/>
              <a:t>program </a:t>
            </a:r>
            <a:r>
              <a:rPr lang="en-US" sz="2600" b="1" i="1" dirty="0"/>
              <a:t>suspends execution</a:t>
            </a:r>
            <a:r>
              <a:rPr lang="en-US" sz="2600" b="1" dirty="0"/>
              <a:t> 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dirty="0" smtClean="0"/>
              <a:t>at the </a:t>
            </a:r>
            <a:r>
              <a:rPr lang="en-US" sz="2600" dirty="0"/>
              <a:t>point of the </a:t>
            </a:r>
            <a:r>
              <a:rPr lang="en-US" sz="2600" i="1" dirty="0"/>
              <a:t>call</a:t>
            </a:r>
            <a:r>
              <a:rPr lang="en-US" sz="2600" dirty="0"/>
              <a:t>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600" dirty="0"/>
              <a:t>The </a:t>
            </a:r>
            <a:r>
              <a:rPr lang="en-US" sz="2600" b="1" i="1" dirty="0"/>
              <a:t>formal parameters </a:t>
            </a:r>
            <a:r>
              <a:rPr lang="en-US" sz="2600" dirty="0"/>
              <a:t>of the function 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dirty="0" smtClean="0"/>
              <a:t>get </a:t>
            </a:r>
            <a:r>
              <a:rPr lang="en-US" sz="2600" dirty="0"/>
              <a:t>assigned the values supplied by the </a:t>
            </a:r>
            <a:r>
              <a:rPr lang="en-US" sz="2600" dirty="0" smtClean="0"/>
              <a:t/>
            </a:r>
            <a:br>
              <a:rPr lang="en-US" sz="2600" dirty="0" smtClean="0"/>
            </a:br>
            <a:r>
              <a:rPr lang="en-US" sz="2600" b="1" i="1" dirty="0" smtClean="0"/>
              <a:t>actual </a:t>
            </a:r>
            <a:r>
              <a:rPr lang="en-US" sz="2600" b="1" i="1" dirty="0"/>
              <a:t>parameters</a:t>
            </a:r>
            <a:r>
              <a:rPr lang="en-US" sz="2600" b="1" dirty="0"/>
              <a:t> </a:t>
            </a:r>
            <a:r>
              <a:rPr lang="en-US" sz="2600" dirty="0"/>
              <a:t>in the </a:t>
            </a:r>
            <a:r>
              <a:rPr lang="en-US" sz="2600" dirty="0" smtClean="0"/>
              <a:t>call</a:t>
            </a:r>
            <a:endParaRPr lang="en-US" sz="2600" dirty="0"/>
          </a:p>
          <a:p>
            <a:pPr marL="971550" lvl="1" indent="-514350">
              <a:buFont typeface="+mj-lt"/>
              <a:buAutoNum type="arabicPeriod"/>
            </a:pPr>
            <a:r>
              <a:rPr lang="en-US" sz="2600" dirty="0"/>
              <a:t>The body of the function is </a:t>
            </a:r>
            <a:r>
              <a:rPr lang="en-US" sz="2600" b="1" i="1" dirty="0" smtClean="0"/>
              <a:t>executed</a:t>
            </a:r>
            <a:endParaRPr lang="en-US" sz="2600" b="1" i="1" dirty="0"/>
          </a:p>
          <a:p>
            <a:pPr marL="971550" lvl="1" indent="-514350">
              <a:buFont typeface="+mj-lt"/>
              <a:buAutoNum type="arabicPeriod"/>
            </a:pPr>
            <a:r>
              <a:rPr lang="en-US" sz="2600" dirty="0" smtClean="0"/>
              <a:t> </a:t>
            </a:r>
            <a:r>
              <a:rPr lang="en-US" sz="2600" b="1" i="1" dirty="0" smtClean="0"/>
              <a:t>Control is returned </a:t>
            </a:r>
            <a:r>
              <a:rPr lang="en-US" sz="2600" dirty="0" smtClean="0"/>
              <a:t>to </a:t>
            </a:r>
            <a:r>
              <a:rPr lang="en-US" sz="2600" dirty="0"/>
              <a:t>the point </a:t>
            </a:r>
            <a:r>
              <a:rPr lang="en-US" sz="2600" u="sng" dirty="0"/>
              <a:t>just after</a:t>
            </a:r>
            <a:r>
              <a:rPr lang="en-US" sz="2600" dirty="0"/>
              <a:t> </a:t>
            </a:r>
            <a:br>
              <a:rPr lang="en-US" sz="2600" dirty="0"/>
            </a:br>
            <a:r>
              <a:rPr lang="en-US" sz="2600" dirty="0" smtClean="0"/>
              <a:t>where </a:t>
            </a:r>
            <a:r>
              <a:rPr lang="en-US" sz="2600" dirty="0"/>
              <a:t>the function was </a:t>
            </a:r>
            <a:r>
              <a:rPr lang="en-US" sz="2600" dirty="0" smtClean="0"/>
              <a:t>called</a:t>
            </a:r>
            <a:endParaRPr lang="en-US" sz="2600" dirty="0"/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7844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Trace: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79536" cy="4156799"/>
          </a:xfrm>
        </p:spPr>
        <p:txBody>
          <a:bodyPr/>
          <a:lstStyle/>
          <a:p>
            <a:pPr eaLnBrk="1" hangingPunct="1"/>
            <a:r>
              <a:rPr lang="en-US" altLang="en-US" dirty="0"/>
              <a:t>Let’s trace through the following code</a:t>
            </a:r>
            <a:r>
              <a:rPr lang="en-US" altLang="en-US" dirty="0" smtClean="0"/>
              <a:t>:</a:t>
            </a:r>
          </a:p>
          <a:p>
            <a:pPr marL="914400" indent="0" eaLnBrk="1" hangingPunct="1"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</a:rPr>
              <a:t>sing</a:t>
            </a:r>
            <a:r>
              <a:rPr lang="en-US" altLang="en-US" sz="2800" b="1" dirty="0">
                <a:latin typeface="Courier New" panose="02070309020205020404" pitchFamily="49" charset="0"/>
              </a:rPr>
              <a:t>("Fred")</a:t>
            </a:r>
            <a:br>
              <a:rPr lang="en-US" altLang="en-US" sz="2800" b="1" dirty="0">
                <a:latin typeface="Courier New" panose="02070309020205020404" pitchFamily="49" charset="0"/>
              </a:rPr>
            </a:br>
            <a:r>
              <a:rPr lang="en-US" altLang="en-US" sz="2800" b="1" dirty="0">
                <a:latin typeface="Courier New" panose="02070309020205020404" pitchFamily="49" charset="0"/>
              </a:rPr>
              <a:t>print()</a:t>
            </a:r>
            <a:br>
              <a:rPr lang="en-US" altLang="en-US" sz="2800" b="1" dirty="0">
                <a:latin typeface="Courier New" panose="02070309020205020404" pitchFamily="49" charset="0"/>
              </a:rPr>
            </a:br>
            <a:r>
              <a:rPr lang="en-US" altLang="en-US" sz="2800" b="1" dirty="0">
                <a:latin typeface="Courier New" panose="02070309020205020404" pitchFamily="49" charset="0"/>
              </a:rPr>
              <a:t>sing("Lucy")</a:t>
            </a:r>
          </a:p>
          <a:p>
            <a:pPr eaLnBrk="1" hangingPunct="1"/>
            <a:r>
              <a:rPr lang="en-US" altLang="en-US" dirty="0"/>
              <a:t>When Python gets </a:t>
            </a:r>
            <a:r>
              <a:rPr lang="en-US" altLang="en-US" dirty="0" smtClean="0"/>
              <a:t>to the line </a:t>
            </a:r>
            <a:r>
              <a:rPr lang="en-US" altLang="en-US" b="1" dirty="0">
                <a:latin typeface="Courier New" panose="02070309020205020404" pitchFamily="49" charset="0"/>
              </a:rPr>
              <a:t>sing("Fred</a:t>
            </a:r>
            <a:r>
              <a:rPr lang="en-US" altLang="en-US" b="1" dirty="0" smtClean="0">
                <a:latin typeface="Courier New" panose="02070309020205020404" pitchFamily="49" charset="0"/>
              </a:rPr>
              <a:t>")</a:t>
            </a:r>
            <a:r>
              <a:rPr lang="en-US" altLang="en-US" dirty="0" smtClean="0"/>
              <a:t>, execution </a:t>
            </a:r>
            <a:r>
              <a:rPr lang="en-US" altLang="en-US" dirty="0"/>
              <a:t>of </a:t>
            </a:r>
            <a:r>
              <a:rPr lang="en-US" altLang="en-US" b="1" dirty="0">
                <a:latin typeface="Courier New" panose="02070309020205020404" pitchFamily="49" charset="0"/>
              </a:rPr>
              <a:t>main</a:t>
            </a:r>
            <a:r>
              <a:rPr lang="en-US" altLang="en-US" dirty="0"/>
              <a:t> is temporarily suspended</a:t>
            </a:r>
          </a:p>
          <a:p>
            <a:pPr eaLnBrk="1" hangingPunct="1"/>
            <a:r>
              <a:rPr lang="en-US" altLang="en-US" dirty="0"/>
              <a:t>Python looks up the definition of </a:t>
            </a:r>
            <a:r>
              <a:rPr lang="en-US" altLang="en-US" b="1" dirty="0" smtClean="0">
                <a:latin typeface="Courier New" panose="02070309020205020404" pitchFamily="49" charset="0"/>
              </a:rPr>
              <a:t>sing()</a:t>
            </a:r>
            <a:r>
              <a:rPr lang="en-US" altLang="en-US" dirty="0" smtClean="0"/>
              <a:t> </a:t>
            </a:r>
            <a:r>
              <a:rPr lang="en-US" altLang="en-US" dirty="0"/>
              <a:t>and sees </a:t>
            </a:r>
            <a:r>
              <a:rPr lang="en-US" altLang="en-US" dirty="0" smtClean="0"/>
              <a:t>it </a:t>
            </a:r>
            <a:r>
              <a:rPr lang="en-US" altLang="en-US" dirty="0"/>
              <a:t>has one formal parameter, </a:t>
            </a:r>
            <a:r>
              <a:rPr lang="en-US" altLang="en-US" b="1" dirty="0">
                <a:latin typeface="Courier New" panose="02070309020205020404" pitchFamily="49" charset="0"/>
              </a:rPr>
              <a:t>person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5415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Trace: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happy():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print("Happy birthday to you!")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sing(person):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print("Happy birthday, dear", person + "...")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sing("Fred")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sing("Lucy")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  <p:sp>
        <p:nvSpPr>
          <p:cNvPr id="7" name="TextBox 6"/>
          <p:cNvSpPr txBox="1"/>
          <p:nvPr/>
        </p:nvSpPr>
        <p:spPr>
          <a:xfrm>
            <a:off x="4897559" y="4688300"/>
            <a:ext cx="24542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actual parameter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035808" y="4919133"/>
            <a:ext cx="1861751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897559" y="5300710"/>
            <a:ext cx="24542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cs typeface="Courier New" panose="02070309020205020404" pitchFamily="49" charset="0"/>
              </a:rPr>
              <a:t>actual parameter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035808" y="5531543"/>
            <a:ext cx="1861751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897559" y="2667238"/>
            <a:ext cx="24542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formal parameter</a:t>
            </a:r>
            <a:endParaRPr lang="en-US" sz="2400" dirty="0">
              <a:cs typeface="Courier New" panose="02070309020205020404" pitchFamily="49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889504" y="2779776"/>
            <a:ext cx="2008055" cy="118295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806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Initializing Formal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i="1" dirty="0"/>
              <a:t>formal parameter </a:t>
            </a:r>
            <a:r>
              <a:rPr lang="en-US" dirty="0"/>
              <a:t>is assigned the value of the </a:t>
            </a:r>
            <a:r>
              <a:rPr lang="en-US" i="1" dirty="0"/>
              <a:t>actual </a:t>
            </a:r>
            <a:r>
              <a:rPr lang="en-US" i="1" dirty="0" smtClean="0"/>
              <a:t>parameter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When we call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sing("Fred")</a:t>
            </a:r>
            <a:r>
              <a:rPr lang="en-US" dirty="0" smtClean="0"/>
              <a:t>, it as if the following statement was executed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</a:p>
          <a:p>
            <a:pPr marL="0" indent="0">
              <a:buNone/>
            </a:pPr>
            <a:r>
              <a:rPr lang="en-US" dirty="0" smtClean="0"/>
              <a:t>	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person = "Fred"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7214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Code Trace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1966863"/>
            <a:ext cx="25578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sing("Fred")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print()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sing("Lucy")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13918" y="1843752"/>
            <a:ext cx="40555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sing(person):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happy()</a:t>
            </a: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print("Happy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BDay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",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person)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59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Code Trace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1966863"/>
            <a:ext cx="25578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sing("Fred")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print()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sing("Lucy")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13918" y="1843752"/>
            <a:ext cx="40555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sing(person):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print("Happy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BDay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", person)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90800" y="1877728"/>
            <a:ext cx="20522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person = "Fred"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590800" y="2047005"/>
            <a:ext cx="2517648" cy="34262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6015577" y="3320867"/>
            <a:ext cx="2052252" cy="338554"/>
            <a:chOff x="4736654" y="3713284"/>
            <a:chExt cx="2052252" cy="338554"/>
          </a:xfrm>
        </p:grpSpPr>
        <p:sp>
          <p:nvSpPr>
            <p:cNvPr id="10" name="TextBox 9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person:  "Fred"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880664" y="3713284"/>
              <a:ext cx="908242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3194304" y="4645152"/>
            <a:ext cx="5492497" cy="148101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Note that the variable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person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has been initialized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316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Trace: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Next, Python </a:t>
            </a:r>
            <a:r>
              <a:rPr lang="en-US" dirty="0"/>
              <a:t>begins executing the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body </a:t>
            </a:r>
            <a:r>
              <a:rPr lang="en-US" dirty="0"/>
              <a:t>of </a:t>
            </a:r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/>
              <a:t> </a:t>
            </a:r>
            <a:r>
              <a:rPr lang="en-US" dirty="0" smtClean="0"/>
              <a:t>function</a:t>
            </a:r>
            <a:endParaRPr lang="en-US" dirty="0"/>
          </a:p>
          <a:p>
            <a:pPr lvl="1"/>
            <a:r>
              <a:rPr lang="en-US" dirty="0" smtClean="0"/>
              <a:t>First statement is another function call,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happy()</a:t>
            </a:r>
            <a:r>
              <a:rPr lang="en-US" dirty="0" smtClean="0"/>
              <a:t> – what does Python do now?</a:t>
            </a:r>
          </a:p>
          <a:p>
            <a:pPr lvl="1"/>
            <a:r>
              <a:rPr lang="en-US" dirty="0" smtClean="0"/>
              <a:t>Python </a:t>
            </a:r>
            <a:r>
              <a:rPr lang="en-US" dirty="0"/>
              <a:t>suspends the execution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and </a:t>
            </a:r>
            <a:r>
              <a:rPr lang="en-US" dirty="0"/>
              <a:t>transfers control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</a:t>
            </a:r>
            <a:r>
              <a:rPr lang="en-US" dirty="0" smtClean="0"/>
              <a:t>function’s body is a </a:t>
            </a:r>
            <a:r>
              <a:rPr lang="en-US" dirty="0"/>
              <a:t>single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dirty="0" smtClean="0"/>
              <a:t> statement, which </a:t>
            </a:r>
            <a:r>
              <a:rPr lang="en-US" dirty="0"/>
              <a:t>is </a:t>
            </a:r>
            <a:r>
              <a:rPr lang="en-US" dirty="0" smtClean="0"/>
              <a:t>executed</a:t>
            </a:r>
          </a:p>
          <a:p>
            <a:pPr lvl="1"/>
            <a:r>
              <a:rPr lang="en-US" dirty="0" smtClean="0"/>
              <a:t>Control returns </a:t>
            </a:r>
            <a:r>
              <a:rPr lang="en-US" dirty="0"/>
              <a:t>to where it left off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3999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Code Trace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13367" y="1955388"/>
            <a:ext cx="25578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sing("Fred")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print()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sing("Lucy")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1440" y="3934831"/>
            <a:ext cx="40555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sing(person):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print("Happy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BDay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", person)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16864" y="3214414"/>
            <a:ext cx="1347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person = </a:t>
            </a:r>
            <a:b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"Fred"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768096" y="2493997"/>
            <a:ext cx="146304" cy="144083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566165" y="5464838"/>
            <a:ext cx="2052252" cy="338554"/>
            <a:chOff x="4736654" y="3713284"/>
            <a:chExt cx="2052252" cy="338554"/>
          </a:xfrm>
        </p:grpSpPr>
        <p:sp>
          <p:nvSpPr>
            <p:cNvPr id="10" name="TextBox 9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person:  "Fred"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880664" y="3713284"/>
              <a:ext cx="908242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656734" y="3214413"/>
            <a:ext cx="403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happy():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print("Happy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BDay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to you!")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1889760" y="3327702"/>
            <a:ext cx="2766974" cy="101265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656734" y="3368858"/>
            <a:ext cx="0" cy="43033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1889760" y="3834027"/>
            <a:ext cx="2766974" cy="628245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6351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Trace: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Execution </a:t>
            </a:r>
            <a:r>
              <a:rPr lang="en-US" dirty="0"/>
              <a:t>continues in this way with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two </a:t>
            </a:r>
            <a:r>
              <a:rPr lang="en-US" dirty="0"/>
              <a:t>more trips to </a:t>
            </a:r>
            <a:r>
              <a:rPr lang="en-US" dirty="0" smtClean="0"/>
              <a:t>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happy()</a:t>
            </a:r>
            <a:r>
              <a:rPr lang="en-US" dirty="0" smtClean="0"/>
              <a:t> function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When </a:t>
            </a:r>
            <a:r>
              <a:rPr lang="en-US" dirty="0"/>
              <a:t>Python gets to the end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/>
              <a:t>, control returns </a:t>
            </a:r>
            <a:r>
              <a:rPr lang="en-US" dirty="0" smtClean="0"/>
              <a:t>to...</a:t>
            </a:r>
          </a:p>
          <a:p>
            <a:pPr lvl="1"/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200" dirty="0" smtClean="0"/>
              <a:t>, which picks up...</a:t>
            </a:r>
          </a:p>
          <a:p>
            <a:pPr lvl="1"/>
            <a:r>
              <a:rPr lang="en-US" sz="3200" dirty="0" smtClean="0"/>
              <a:t>where it left off, on the line immediately </a:t>
            </a:r>
            <a:br>
              <a:rPr lang="en-US" sz="3200" dirty="0" smtClean="0"/>
            </a:br>
            <a:r>
              <a:rPr lang="en-US" sz="3200" dirty="0" smtClean="0"/>
              <a:t>following the function call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9831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Code Trace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13367" y="1955388"/>
            <a:ext cx="25578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sing("Fred")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print()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sing("Lucy")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1440" y="3934831"/>
            <a:ext cx="40555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sing(person):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print("Happy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BDay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", person)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16864" y="3214414"/>
            <a:ext cx="1347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person = </a:t>
            </a:r>
            <a:b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"Fred"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768096" y="2493997"/>
            <a:ext cx="146304" cy="1440834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566165" y="5464838"/>
            <a:ext cx="2052252" cy="338554"/>
            <a:chOff x="4736654" y="3713284"/>
            <a:chExt cx="2052252" cy="338554"/>
          </a:xfrm>
        </p:grpSpPr>
        <p:sp>
          <p:nvSpPr>
            <p:cNvPr id="10" name="TextBox 9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person:  "Fred"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880664" y="3713284"/>
              <a:ext cx="908242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656734" y="3214413"/>
            <a:ext cx="403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happy():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print("Happy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BDay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to you!")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1889760" y="3327702"/>
            <a:ext cx="2766974" cy="101265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656734" y="3499360"/>
            <a:ext cx="0" cy="43033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1889760" y="3929690"/>
            <a:ext cx="2766974" cy="53258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1889760" y="3368858"/>
            <a:ext cx="2766974" cy="1227692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932553" y="3499360"/>
            <a:ext cx="0" cy="430330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1889760" y="3937131"/>
            <a:ext cx="3042794" cy="740967"/>
          </a:xfrm>
          <a:prstGeom prst="straightConnector1">
            <a:avLst/>
          </a:prstGeom>
          <a:ln w="44450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1889760" y="3368858"/>
            <a:ext cx="2840126" cy="1751782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218392" y="3506801"/>
            <a:ext cx="0" cy="430330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2036064" y="3937131"/>
            <a:ext cx="3182328" cy="1183509"/>
          </a:xfrm>
          <a:prstGeom prst="straightConnector1">
            <a:avLst/>
          </a:prstGeom>
          <a:ln w="44450">
            <a:solidFill>
              <a:srgbClr val="C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Arc 34"/>
          <p:cNvSpPr/>
          <p:nvPr/>
        </p:nvSpPr>
        <p:spPr>
          <a:xfrm>
            <a:off x="130486" y="2493997"/>
            <a:ext cx="2344489" cy="2764273"/>
          </a:xfrm>
          <a:prstGeom prst="arc">
            <a:avLst>
              <a:gd name="adj1" fmla="val 6371698"/>
              <a:gd name="adj2" fmla="val 14996436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300558" y="5408563"/>
            <a:ext cx="2380044" cy="7896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Content Placeholder 2"/>
          <p:cNvSpPr>
            <a:spLocks noGrp="1"/>
          </p:cNvSpPr>
          <p:nvPr>
            <p:ph idx="1"/>
          </p:nvPr>
        </p:nvSpPr>
        <p:spPr>
          <a:xfrm>
            <a:off x="3309823" y="5120640"/>
            <a:ext cx="5593049" cy="140638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Note that 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person</a:t>
            </a:r>
            <a:r>
              <a:rPr lang="en-US" dirty="0"/>
              <a:t> </a:t>
            </a:r>
            <a:r>
              <a:rPr lang="en-US" dirty="0" smtClean="0"/>
              <a:t>variable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disappeared!</a:t>
            </a:r>
            <a:br>
              <a:rPr lang="en-US" dirty="0" smtClean="0"/>
            </a:br>
            <a:endParaRPr lang="en-US" dirty="0"/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858926" y="4678098"/>
            <a:ext cx="0" cy="30480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9022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Functions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88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a function exits, the local variables (like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person</a:t>
            </a:r>
            <a:r>
              <a:rPr lang="en-US" dirty="0" smtClean="0"/>
              <a:t>) are deleted from memory</a:t>
            </a:r>
          </a:p>
          <a:p>
            <a:endParaRPr lang="en-US" dirty="0" smtClean="0"/>
          </a:p>
          <a:p>
            <a:r>
              <a:rPr lang="en-US" dirty="0" smtClean="0"/>
              <a:t>If we call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again,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person</a:t>
            </a:r>
            <a:r>
              <a:rPr lang="en-US" dirty="0" smtClean="0"/>
              <a:t> will have to be re-initialized</a:t>
            </a:r>
          </a:p>
          <a:p>
            <a:pPr lvl="1"/>
            <a:r>
              <a:rPr lang="en-US" sz="3200" dirty="0" smtClean="0"/>
              <a:t>Local variables do </a:t>
            </a:r>
            <a:r>
              <a:rPr lang="en-US" sz="3200" b="1" u="sng" dirty="0" smtClean="0"/>
              <a:t>not</a:t>
            </a:r>
            <a:r>
              <a:rPr lang="en-US" sz="3200" dirty="0" smtClean="0"/>
              <a:t> retain their value between function executions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9537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Trace: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45424" cy="4156799"/>
          </a:xfrm>
        </p:spPr>
        <p:txBody>
          <a:bodyPr/>
          <a:lstStyle/>
          <a:p>
            <a:r>
              <a:rPr lang="en-US" dirty="0" smtClean="0"/>
              <a:t>Next </a:t>
            </a:r>
            <a:r>
              <a:rPr lang="en-US" dirty="0"/>
              <a:t>statement </a:t>
            </a:r>
            <a:r>
              <a:rPr lang="en-US" dirty="0" smtClean="0"/>
              <a:t>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is </a:t>
            </a:r>
            <a:r>
              <a:rPr lang="en-US" dirty="0"/>
              <a:t>the </a:t>
            </a:r>
            <a:r>
              <a:rPr lang="en-US" dirty="0" smtClean="0"/>
              <a:t>empty call to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  <a:r>
              <a:rPr lang="en-US" dirty="0"/>
              <a:t>, which </a:t>
            </a:r>
            <a:r>
              <a:rPr lang="en-US" dirty="0" smtClean="0"/>
              <a:t>simply produces </a:t>
            </a:r>
            <a:r>
              <a:rPr lang="en-US" dirty="0"/>
              <a:t>a blank </a:t>
            </a:r>
            <a:r>
              <a:rPr lang="en-US" dirty="0" smtClean="0"/>
              <a:t>line</a:t>
            </a:r>
            <a:endParaRPr lang="en-US" dirty="0"/>
          </a:p>
          <a:p>
            <a:pPr lvl="2"/>
            <a:endParaRPr lang="en-US" sz="1600" dirty="0" smtClean="0"/>
          </a:p>
          <a:p>
            <a:r>
              <a:rPr lang="en-US" dirty="0" smtClean="0"/>
              <a:t>Python sees another </a:t>
            </a:r>
            <a:r>
              <a:rPr lang="en-US" dirty="0"/>
              <a:t>call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/>
              <a:t>, </a:t>
            </a:r>
            <a:r>
              <a:rPr lang="en-US" dirty="0" smtClean="0"/>
              <a:t>so...</a:t>
            </a:r>
          </a:p>
          <a:p>
            <a:pPr lvl="1"/>
            <a:r>
              <a:rPr lang="en-US" sz="3000" dirty="0" smtClean="0"/>
              <a:t>It suspends execution of 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000" dirty="0" smtClean="0"/>
              <a:t>, and...</a:t>
            </a:r>
          </a:p>
          <a:p>
            <a:pPr lvl="1"/>
            <a:r>
              <a:rPr lang="en-US" sz="3000" dirty="0" smtClean="0"/>
              <a:t>Control </a:t>
            </a:r>
            <a:r>
              <a:rPr lang="en-US" sz="3000" dirty="0"/>
              <a:t>transfers </a:t>
            </a:r>
            <a:r>
              <a:rPr lang="en-US" sz="3000" dirty="0" smtClean="0"/>
              <a:t>to…</a:t>
            </a:r>
          </a:p>
          <a:p>
            <a:pPr marL="914400" lvl="2" indent="0">
              <a:buNone/>
            </a:pPr>
            <a:r>
              <a:rPr lang="en-US" sz="3000" dirty="0" smtClean="0"/>
              <a:t>the </a:t>
            </a:r>
            <a:r>
              <a:rPr lang="en-US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sz="3000" dirty="0"/>
              <a:t> </a:t>
            </a:r>
            <a:r>
              <a:rPr lang="en-US" sz="3000" dirty="0" smtClean="0"/>
              <a:t>function</a:t>
            </a:r>
          </a:p>
          <a:p>
            <a:pPr lvl="1"/>
            <a:r>
              <a:rPr lang="en-US" sz="3000" dirty="0"/>
              <a:t>W</a:t>
            </a:r>
            <a:r>
              <a:rPr lang="en-US" sz="3000" dirty="0" smtClean="0"/>
              <a:t>ith </a:t>
            </a:r>
            <a:r>
              <a:rPr lang="en-US" sz="3000" dirty="0"/>
              <a:t>the actual </a:t>
            </a:r>
            <a:r>
              <a:rPr lang="en-US" sz="3000" dirty="0" smtClean="0"/>
              <a:t>parameter...</a:t>
            </a:r>
          </a:p>
          <a:p>
            <a:pPr marL="914400" lvl="2" indent="0">
              <a:buNone/>
            </a:pPr>
            <a:r>
              <a:rPr lang="en-US" sz="3000" dirty="0" smtClean="0"/>
              <a:t> “Lucy”</a:t>
            </a:r>
            <a:endParaRPr lang="en-US" sz="30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3368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Code Trace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1966863"/>
            <a:ext cx="25578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sing("Fred")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print()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sing("Lucy")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13918" y="1843752"/>
            <a:ext cx="40555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sing(person):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print("Happy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BDay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", person)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90800" y="1986205"/>
            <a:ext cx="20522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person = "Lucy"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590800" y="2047005"/>
            <a:ext cx="2517648" cy="793731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6015577" y="3320867"/>
            <a:ext cx="2052252" cy="338554"/>
            <a:chOff x="4736654" y="3713284"/>
            <a:chExt cx="2052252" cy="338554"/>
          </a:xfrm>
        </p:grpSpPr>
        <p:sp>
          <p:nvSpPr>
            <p:cNvPr id="10" name="TextBox 9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latin typeface="Courier New" panose="02070309020205020404" pitchFamily="49" charset="0"/>
                  <a:cs typeface="Courier New" panose="02070309020205020404" pitchFamily="49" charset="0"/>
                </a:rPr>
                <a:t>person:  "Lucy"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880664" y="3713284"/>
              <a:ext cx="908242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182881" y="4096512"/>
            <a:ext cx="8180832" cy="22598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body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</a:t>
            </a:r>
            <a:r>
              <a:rPr lang="en-US" dirty="0"/>
              <a:t>is executed </a:t>
            </a:r>
            <a:r>
              <a:rPr lang="en-US" dirty="0" smtClean="0"/>
              <a:t>with </a:t>
            </a:r>
            <a:br>
              <a:rPr lang="en-US" dirty="0" smtClean="0"/>
            </a:br>
            <a:r>
              <a:rPr lang="en-US" dirty="0" smtClean="0"/>
              <a:t>the argument “Lucy”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Including its </a:t>
            </a:r>
            <a:r>
              <a:rPr lang="en-US" dirty="0"/>
              <a:t>three side trips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happy()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Control then returns </a:t>
            </a:r>
            <a:r>
              <a:rPr lang="en-US" dirty="0"/>
              <a:t>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108448" y="2155482"/>
            <a:ext cx="0" cy="1011709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2450592" y="3044081"/>
            <a:ext cx="2657856" cy="12311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653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Multiple Parameters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50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thing we haven’t discussed is functions with </a:t>
            </a:r>
            <a:r>
              <a:rPr lang="en-US" b="1" i="1" dirty="0" smtClean="0"/>
              <a:t>multiple parameters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When a function has more than one parameter, the formal and actual parameters are matched up based on position</a:t>
            </a:r>
          </a:p>
          <a:p>
            <a:pPr lvl="1"/>
            <a:r>
              <a:rPr lang="en-US" sz="3200" dirty="0" smtClean="0"/>
              <a:t>First actual parameter becomes the </a:t>
            </a:r>
            <a:br>
              <a:rPr lang="en-US" sz="3200" dirty="0" smtClean="0"/>
            </a:br>
            <a:r>
              <a:rPr lang="en-US" sz="3200" dirty="0" smtClean="0"/>
              <a:t>first formal parameter, etc.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736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Multiple Parameters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add a second parameter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that will take in the person’s age as well</a:t>
            </a:r>
          </a:p>
          <a:p>
            <a:r>
              <a:rPr lang="en-US" dirty="0" smtClean="0"/>
              <a:t>And print out their age in the song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sing(person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age): 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happy()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"Happy birthday, dear"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person, 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"..."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"You're already"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age, 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"years old..."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happy()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6451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Parameters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will happen if we use the following call to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function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?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sing(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"Fred"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46)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It will print out: 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56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657600" y="4730496"/>
            <a:ext cx="5029200" cy="1737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Fred...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You're only 46 years old...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Font typeface="Arial" pitchFamily="34" charset="0"/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7732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Assigning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is simply assigning the first actual argument to the first formal argument, etc.</a:t>
            </a:r>
          </a:p>
          <a:p>
            <a:pPr lvl="2"/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"Fred"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46)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call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sing(person, age):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function body goes here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57</a:t>
            </a:fld>
            <a:endParaRPr lang="en-US" alt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590800" y="3862362"/>
            <a:ext cx="591312" cy="1011709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645408" y="3810978"/>
            <a:ext cx="591312" cy="1011709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5128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Parameters Out-of-Order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will happen if we use the following call to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sing()</a:t>
            </a:r>
            <a:r>
              <a:rPr lang="en-US" dirty="0" smtClean="0"/>
              <a:t> function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?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sing(46,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"Fred"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It will print out: 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58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657600" y="4730496"/>
            <a:ext cx="5029200" cy="1737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 birthday, dear 46...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You're only Fred years old...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Happy birthday to you!</a:t>
            </a:r>
          </a:p>
          <a:p>
            <a:pPr marL="0" indent="0">
              <a:buFont typeface="Arial" pitchFamily="34" charset="0"/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42241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Parameters Out-of-Order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isn’t smart enough to figure out </a:t>
            </a:r>
            <a:br>
              <a:rPr lang="en-US" dirty="0" smtClean="0"/>
            </a:br>
            <a:r>
              <a:rPr lang="en-US" dirty="0" smtClean="0"/>
              <a:t>what you </a:t>
            </a:r>
            <a:r>
              <a:rPr lang="en-US" u="sng" dirty="0" smtClean="0"/>
              <a:t>meant</a:t>
            </a:r>
            <a:r>
              <a:rPr lang="en-US" dirty="0" smtClean="0"/>
              <a:t> for your code to do</a:t>
            </a:r>
          </a:p>
          <a:p>
            <a:pPr lvl="1"/>
            <a:r>
              <a:rPr lang="en-US" sz="3200" dirty="0" smtClean="0"/>
              <a:t>It only understands the </a:t>
            </a:r>
            <a:r>
              <a:rPr lang="en-US" sz="3200" u="sng" dirty="0" smtClean="0"/>
              <a:t>exact</a:t>
            </a:r>
            <a:r>
              <a:rPr lang="en-US" sz="3200" dirty="0" smtClean="0"/>
              <a:t> code</a:t>
            </a:r>
            <a:endParaRPr lang="en-US" sz="3200" u="sng" dirty="0"/>
          </a:p>
          <a:p>
            <a:pPr lvl="3"/>
            <a:endParaRPr lang="en-US" dirty="0" smtClean="0"/>
          </a:p>
          <a:p>
            <a:r>
              <a:rPr lang="en-US" dirty="0" smtClean="0"/>
              <a:t>That’s why it matches up actual and formal parameters based only on their order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7079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 We’ve Seen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39665" cy="4156799"/>
          </a:xfrm>
        </p:spPr>
        <p:txBody>
          <a:bodyPr/>
          <a:lstStyle/>
          <a:p>
            <a:r>
              <a:rPr lang="en-US" dirty="0" smtClean="0"/>
              <a:t>We’ve actually seen (and been using) two different types of functions already!</a:t>
            </a:r>
          </a:p>
          <a:p>
            <a:pPr lvl="3"/>
            <a:endParaRPr lang="en-US" dirty="0"/>
          </a:p>
          <a:p>
            <a:pPr lvl="1"/>
            <a:r>
              <a:rPr lang="en-US" dirty="0" smtClean="0"/>
              <a:t>Our program’s code is contained completely inside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function</a:t>
            </a:r>
          </a:p>
          <a:p>
            <a:pPr lvl="1"/>
            <a:r>
              <a:rPr lang="en-US" dirty="0" smtClean="0"/>
              <a:t>Built-in Python functions</a:t>
            </a:r>
          </a:p>
          <a:p>
            <a:pPr lvl="2"/>
            <a:r>
              <a:rPr lang="en-US" sz="2800" dirty="0" smtClean="0"/>
              <a:t>For example: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2800" dirty="0" smtClean="0"/>
              <a:t>, casting, etc.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4159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Other Questions?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77073" cy="4156799"/>
          </a:xfrm>
        </p:spPr>
        <p:txBody>
          <a:bodyPr/>
          <a:lstStyle/>
          <a:p>
            <a:r>
              <a:rPr lang="en-US" dirty="0" smtClean="0"/>
              <a:t>Homework </a:t>
            </a:r>
            <a:r>
              <a:rPr lang="en-US" dirty="0"/>
              <a:t>6 is out</a:t>
            </a:r>
          </a:p>
          <a:p>
            <a:pPr lvl="1"/>
            <a:r>
              <a:rPr lang="en-US" dirty="0"/>
              <a:t>Problems to help review for the midterm</a:t>
            </a:r>
          </a:p>
          <a:p>
            <a:pPr lvl="1"/>
            <a:r>
              <a:rPr lang="en-US" dirty="0" smtClean="0"/>
              <a:t>Due </a:t>
            </a:r>
            <a:r>
              <a:rPr lang="en-US" dirty="0"/>
              <a:t>by </a:t>
            </a:r>
            <a:r>
              <a:rPr lang="en-US" dirty="0" smtClean="0"/>
              <a:t>Tuesday (March 8th) </a:t>
            </a:r>
            <a:r>
              <a:rPr lang="en-US" dirty="0"/>
              <a:t>at 8:59:59 </a:t>
            </a:r>
            <a:r>
              <a:rPr lang="en-US" dirty="0" smtClean="0"/>
              <a:t>PM</a:t>
            </a:r>
          </a:p>
          <a:p>
            <a:pPr lvl="2"/>
            <a:r>
              <a:rPr lang="en-US" sz="2800" dirty="0" smtClean="0"/>
              <a:t>Questions are difficult  – start early! </a:t>
            </a:r>
            <a:endParaRPr lang="en-US" sz="2800" dirty="0" smtClean="0"/>
          </a:p>
          <a:p>
            <a:pPr lvl="3"/>
            <a:endParaRPr lang="en-US" dirty="0"/>
          </a:p>
          <a:p>
            <a:r>
              <a:rPr lang="en-US" dirty="0" smtClean="0"/>
              <a:t>Midterm is March 9th/10th</a:t>
            </a:r>
          </a:p>
          <a:p>
            <a:pPr lvl="1"/>
            <a:r>
              <a:rPr lang="en-US" dirty="0" smtClean="0"/>
              <a:t>Review i</a:t>
            </a:r>
            <a:r>
              <a:rPr lang="en-US" dirty="0" smtClean="0"/>
              <a:t>n class on March 7th/8th</a:t>
            </a:r>
            <a:endParaRPr lang="en-US" dirty="0" smtClean="0"/>
          </a:p>
          <a:p>
            <a:pPr lvl="1"/>
            <a:r>
              <a:rPr lang="en-US" dirty="0" smtClean="0"/>
              <a:t>Bring paper and pencil to in-class review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218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Write a function called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avg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 smtClean="0"/>
              <a:t>that takes in a list of numbers, calculates the average, and prints the result to the screen</a:t>
            </a:r>
          </a:p>
          <a:p>
            <a:r>
              <a:rPr lang="en-US" dirty="0" smtClean="0"/>
              <a:t>Write a function called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pali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that takes in a string and prints out whether it is a palindrome; you can use your code from lab as the basis for the function body</a:t>
            </a:r>
          </a:p>
          <a:p>
            <a:r>
              <a:rPr lang="en-US" dirty="0" smtClean="0"/>
              <a:t>Write a function that prints out the lyrics to a song – you can pick any song you like!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550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Parts of a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4483" y="2389502"/>
            <a:ext cx="5597611" cy="4156799"/>
          </a:xfrm>
          <a:noFill/>
        </p:spPr>
        <p:txBody>
          <a:bodyPr/>
          <a:lstStyle/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a 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(a)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(a))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endParaRPr lang="en-US" sz="4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5859887" y="4176644"/>
            <a:ext cx="318526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calls “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” function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3914" y="4020870"/>
            <a:ext cx="129118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 body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924828" y="2995306"/>
            <a:ext cx="939114" cy="460631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28599" y="2142255"/>
            <a:ext cx="246105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use “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” to create a function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859886" y="4786244"/>
            <a:ext cx="318526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calls “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” function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937249" y="5373324"/>
            <a:ext cx="184527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calls “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”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26227" y="1969364"/>
            <a:ext cx="3877985" cy="1323439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bash-4.1$ python test.py</a:t>
            </a:r>
          </a:p>
          <a:p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&lt;class '</a:t>
            </a:r>
            <a:r>
              <a:rPr lang="en-US" sz="2000" b="1" dirty="0" err="1">
                <a:solidFill>
                  <a:schemeClr val="bg1">
                    <a:lumMod val="8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</a:p>
          <a:p>
            <a:r>
              <a:rPr lang="en-US" sz="2000" b="1" dirty="0">
                <a:solidFill>
                  <a:schemeClr val="bg1">
                    <a:lumMod val="8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bash-4.1</a:t>
            </a:r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$</a:t>
            </a:r>
            <a:endParaRPr lang="en-US" sz="2000" b="1" dirty="0">
              <a:solidFill>
                <a:schemeClr val="bg1">
                  <a:lumMod val="85000"/>
                </a:schemeClr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80951" y="1969364"/>
            <a:ext cx="184527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 output: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9" name="Right Brace 8"/>
          <p:cNvSpPr/>
          <p:nvPr/>
        </p:nvSpPr>
        <p:spPr>
          <a:xfrm flipH="1">
            <a:off x="1384730" y="3532828"/>
            <a:ext cx="791656" cy="1749297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4003589" y="4407476"/>
            <a:ext cx="1845276" cy="1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5387546" y="5017076"/>
            <a:ext cx="461319" cy="1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2590799" y="5604156"/>
            <a:ext cx="2335427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326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8" grpId="0" animBg="1"/>
      <p:bldP spid="21" grpId="0" animBg="1"/>
      <p:bldP spid="22" grpId="0" animBg="1"/>
      <p:bldP spid="23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Use Functions?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3232" cy="4156799"/>
          </a:xfrm>
        </p:spPr>
        <p:txBody>
          <a:bodyPr/>
          <a:lstStyle/>
          <a:p>
            <a:r>
              <a:rPr lang="en-US" dirty="0"/>
              <a:t>Having </a:t>
            </a:r>
            <a:r>
              <a:rPr lang="en-US" dirty="0" smtClean="0"/>
              <a:t>identical (or similar) code </a:t>
            </a:r>
            <a:r>
              <a:rPr lang="en-US" dirty="0"/>
              <a:t>in more than one place has </a:t>
            </a:r>
            <a:r>
              <a:rPr lang="en-US" dirty="0" smtClean="0"/>
              <a:t>various downsides: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Don’t want to write the same code twice (or more)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The code must be maintained in multiple places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Code is harder to understand with big blocks of repeated code everywhere</a:t>
            </a:r>
            <a:endParaRPr lang="en-US" dirty="0"/>
          </a:p>
          <a:p>
            <a:r>
              <a:rPr lang="en-US" sz="3100" dirty="0" smtClean="0"/>
              <a:t>Functions reduce </a:t>
            </a:r>
            <a:r>
              <a:rPr lang="en-US" sz="3100" dirty="0"/>
              <a:t>code duplication and make programs more </a:t>
            </a:r>
            <a:r>
              <a:rPr lang="en-US" sz="3100" dirty="0" smtClean="0"/>
              <a:t>easy to understand </a:t>
            </a:r>
            <a:r>
              <a:rPr lang="en-US" sz="3100" dirty="0"/>
              <a:t>and </a:t>
            </a:r>
            <a:r>
              <a:rPr lang="en-US" sz="3100" dirty="0" smtClean="0"/>
              <a:t>maintain</a:t>
            </a:r>
            <a:endParaRPr lang="en-US" sz="31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50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Functions?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function is like a </a:t>
            </a:r>
            <a:r>
              <a:rPr lang="en-US" b="1" i="1" dirty="0" smtClean="0"/>
              <a:t>subprogram</a:t>
            </a:r>
            <a:endParaRPr lang="en-US" b="1" dirty="0"/>
          </a:p>
          <a:p>
            <a:pPr lvl="1"/>
            <a:r>
              <a:rPr lang="en-US" sz="3200" dirty="0"/>
              <a:t>A</a:t>
            </a:r>
            <a:r>
              <a:rPr lang="en-US" sz="3200" dirty="0" smtClean="0"/>
              <a:t> </a:t>
            </a:r>
            <a:r>
              <a:rPr lang="en-US" sz="3200" dirty="0"/>
              <a:t>small program inside of a </a:t>
            </a:r>
            <a:r>
              <a:rPr lang="en-US" sz="3200" dirty="0" smtClean="0"/>
              <a:t>program</a:t>
            </a:r>
            <a:endParaRPr lang="en-US" sz="3200" dirty="0"/>
          </a:p>
          <a:p>
            <a:r>
              <a:rPr lang="en-US" dirty="0" smtClean="0"/>
              <a:t>The </a:t>
            </a:r>
            <a:r>
              <a:rPr lang="en-US" dirty="0"/>
              <a:t>basic </a:t>
            </a:r>
            <a:r>
              <a:rPr lang="en-US" dirty="0" smtClean="0"/>
              <a:t>idea:</a:t>
            </a:r>
          </a:p>
          <a:p>
            <a:pPr lvl="1"/>
            <a:r>
              <a:rPr lang="en-US" sz="3200" dirty="0" smtClean="0"/>
              <a:t>We </a:t>
            </a:r>
            <a:r>
              <a:rPr lang="en-US" sz="3200" dirty="0"/>
              <a:t>write a sequence of </a:t>
            </a:r>
            <a:r>
              <a:rPr lang="en-US" sz="3200" dirty="0" smtClean="0"/>
              <a:t>statements</a:t>
            </a:r>
          </a:p>
          <a:p>
            <a:pPr lvl="1"/>
            <a:r>
              <a:rPr lang="en-US" sz="3200" dirty="0" smtClean="0"/>
              <a:t>And give </a:t>
            </a:r>
            <a:r>
              <a:rPr lang="en-US" sz="3200" dirty="0"/>
              <a:t>that sequence a </a:t>
            </a:r>
            <a:r>
              <a:rPr lang="en-US" sz="3200" dirty="0" smtClean="0"/>
              <a:t>name</a:t>
            </a:r>
          </a:p>
          <a:p>
            <a:pPr lvl="1"/>
            <a:r>
              <a:rPr lang="en-US" sz="3200" dirty="0" smtClean="0"/>
              <a:t>We </a:t>
            </a:r>
            <a:r>
              <a:rPr lang="en-US" sz="3200" dirty="0"/>
              <a:t>can </a:t>
            </a:r>
            <a:r>
              <a:rPr lang="en-US" sz="3200" dirty="0" smtClean="0"/>
              <a:t>execute </a:t>
            </a:r>
            <a:r>
              <a:rPr lang="en-US" sz="3200" dirty="0"/>
              <a:t>this sequence at any time by referring to </a:t>
            </a:r>
            <a:r>
              <a:rPr lang="en-US" sz="3200" dirty="0" smtClean="0"/>
              <a:t>the sequence’s name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567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27993</TotalTime>
  <Words>2518</Words>
  <Application>Microsoft Office PowerPoint</Application>
  <PresentationFormat>On-screen Show (4:3)</PresentationFormat>
  <Paragraphs>543</Paragraphs>
  <Slides>62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3" baseType="lpstr">
      <vt:lpstr>Office Theme</vt:lpstr>
      <vt:lpstr>CMSC201  Computer Science I for Majors  Lecture 10 – Functions</vt:lpstr>
      <vt:lpstr>Last Class We Covered</vt:lpstr>
      <vt:lpstr>Today’s Objectives</vt:lpstr>
      <vt:lpstr>Control Structures (Review)</vt:lpstr>
      <vt:lpstr>Introduction to Functions</vt:lpstr>
      <vt:lpstr>Functions We’ve Seen</vt:lpstr>
      <vt:lpstr>Parts of a Function</vt:lpstr>
      <vt:lpstr>Why Use Functions?</vt:lpstr>
      <vt:lpstr>What are Functions?</vt:lpstr>
      <vt:lpstr>Function Vocabulary</vt:lpstr>
      <vt:lpstr>Example Function</vt:lpstr>
      <vt:lpstr>“Happy Birthday” Program</vt:lpstr>
      <vt:lpstr>Simplifying with Functions</vt:lpstr>
      <vt:lpstr>Updated “Happy Birthday” Program</vt:lpstr>
      <vt:lpstr>More Simplifying</vt:lpstr>
      <vt:lpstr>New Updated Program</vt:lpstr>
      <vt:lpstr>Updated Program Output</vt:lpstr>
      <vt:lpstr>Someone Else’s Birthday</vt:lpstr>
      <vt:lpstr>“Happy Birthday” Functions</vt:lpstr>
      <vt:lpstr>Updated Program Output</vt:lpstr>
      <vt:lpstr>Multiple Birthdays</vt:lpstr>
      <vt:lpstr>Function Parameters</vt:lpstr>
      <vt:lpstr>What is a Parameter?</vt:lpstr>
      <vt:lpstr>“Happy Birthday” with Parameters</vt:lpstr>
      <vt:lpstr>“Happy Birthday” with Parameters</vt:lpstr>
      <vt:lpstr>Updated Program Output</vt:lpstr>
      <vt:lpstr>Exercise: Prompt for Name</vt:lpstr>
      <vt:lpstr>Solution: Prompt for Name</vt:lpstr>
      <vt:lpstr>Exercise Output</vt:lpstr>
      <vt:lpstr>How Parameters Work</vt:lpstr>
      <vt:lpstr>Functions and Parameters</vt:lpstr>
      <vt:lpstr>Function Syntax with Parameters</vt:lpstr>
      <vt:lpstr>Formal Parameters</vt:lpstr>
      <vt:lpstr>Example of Scope</vt:lpstr>
      <vt:lpstr>Example of Scope</vt:lpstr>
      <vt:lpstr>Example of Scope</vt:lpstr>
      <vt:lpstr>Example of Scope</vt:lpstr>
      <vt:lpstr>Calling Functions with Parameters</vt:lpstr>
      <vt:lpstr>Calling with Parameters</vt:lpstr>
      <vt:lpstr>Python and Function Calls</vt:lpstr>
      <vt:lpstr>Code Trace: Parameters</vt:lpstr>
      <vt:lpstr>Code Trace: Parameters</vt:lpstr>
      <vt:lpstr>Initializing Formal Parameters</vt:lpstr>
      <vt:lpstr>Visual Code Trace</vt:lpstr>
      <vt:lpstr>Visual Code Trace</vt:lpstr>
      <vt:lpstr>Code Trace: Parameters</vt:lpstr>
      <vt:lpstr>Visual Code Trace</vt:lpstr>
      <vt:lpstr>Code Trace: Parameters</vt:lpstr>
      <vt:lpstr>Visual Code Trace</vt:lpstr>
      <vt:lpstr>Local Variables</vt:lpstr>
      <vt:lpstr>Code Trace: Parameters</vt:lpstr>
      <vt:lpstr>Visual Code Trace</vt:lpstr>
      <vt:lpstr>Multiple Parameters</vt:lpstr>
      <vt:lpstr>Multiple Parameters</vt:lpstr>
      <vt:lpstr>Multiple Parameters in sing()</vt:lpstr>
      <vt:lpstr>Multiple Parameters in sing()</vt:lpstr>
      <vt:lpstr>Assigning Parameters</vt:lpstr>
      <vt:lpstr>Parameters Out-of-Order</vt:lpstr>
      <vt:lpstr>Parameters Out-of-Order</vt:lpstr>
      <vt:lpstr>Any Other Questions?</vt:lpstr>
      <vt:lpstr>Announcements</vt:lpstr>
      <vt:lpstr>Practice Problems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405</cp:revision>
  <dcterms:created xsi:type="dcterms:W3CDTF">2014-05-05T14:25:42Z</dcterms:created>
  <dcterms:modified xsi:type="dcterms:W3CDTF">2016-03-01T20:04:18Z</dcterms:modified>
</cp:coreProperties>
</file>